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791ca58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791ca58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791ca581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791ca581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4c5f111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f4c5f111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69297fd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69297fd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4c5f1115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4c5f1115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4c5f1115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4c5f1115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4c5f111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4c5f111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791ca58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791ca58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4d0b1a70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4d0b1a70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une capture de l’extractions de la mémoire.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4d0b1a70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4d0b1a7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conclusions: </a:t>
            </a:r>
            <a:br>
              <a:rPr lang="fr"/>
            </a:br>
            <a:r>
              <a:rPr lang="fr"/>
              <a:t>je trouve vraiment </a:t>
            </a:r>
            <a:r>
              <a:rPr lang="fr"/>
              <a:t>étonnant</a:t>
            </a:r>
            <a:r>
              <a:rPr lang="fr"/>
              <a:t> que cette </a:t>
            </a:r>
            <a:r>
              <a:rPr lang="fr"/>
              <a:t>vulnerabilite</a:t>
            </a:r>
            <a:r>
              <a:rPr lang="fr"/>
              <a:t> n’ai pas étée remonter plus to , le produit et sortie en 2015.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54" name="Google Shape;54;p1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55" name="Google Shape;55;p1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81500" y="1100852"/>
            <a:ext cx="8781000" cy="29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400"/>
              <a:t>Sécurité système IIOT: CVE-2024-39922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sp>
        <p:nvSpPr>
          <p:cNvPr id="57" name="Google Shape;57;p13"/>
          <p:cNvSpPr txBox="1"/>
          <p:nvPr/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Educational material , does not reporduce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93" name="Google Shape;193;p2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94" name="Google Shape;194;p22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C</a:t>
            </a:r>
            <a:r>
              <a:rPr lang="fr" sz="2400">
                <a:solidFill>
                  <a:schemeClr val="dk2"/>
                </a:solidFill>
              </a:rPr>
              <a:t>onclusion. 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575350" y="1140700"/>
            <a:ext cx="79341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Ne jamais dire jamais.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Le hardware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est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sorti</a:t>
            </a:r>
            <a:r>
              <a:rPr lang="fr" sz="1800">
                <a:solidFill>
                  <a:schemeClr val="dk2"/>
                </a:solidFill>
              </a:rPr>
              <a:t> en 2015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D</a:t>
            </a:r>
            <a:r>
              <a:rPr lang="fr" sz="1800">
                <a:solidFill>
                  <a:schemeClr val="dk2"/>
                </a:solidFill>
              </a:rPr>
              <a:t>es traces</a:t>
            </a:r>
            <a:r>
              <a:rPr lang="fr" sz="1800">
                <a:solidFill>
                  <a:schemeClr val="dk2"/>
                </a:solidFill>
              </a:rPr>
              <a:t> de </a:t>
            </a:r>
            <a:r>
              <a:rPr lang="fr" sz="1800">
                <a:solidFill>
                  <a:schemeClr val="dk2"/>
                </a:solidFill>
              </a:rPr>
              <a:t>la 1er</a:t>
            </a:r>
            <a:r>
              <a:rPr lang="fr" sz="1800">
                <a:solidFill>
                  <a:schemeClr val="dk2"/>
                </a:solidFill>
              </a:rPr>
              <a:t> versions (2013)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C’ette </a:t>
            </a:r>
            <a:r>
              <a:rPr lang="fr" sz="1800">
                <a:solidFill>
                  <a:schemeClr val="dk2"/>
                </a:solidFill>
              </a:rPr>
              <a:t>vulnérabilité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aurait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pu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être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trouvé</a:t>
            </a:r>
            <a:r>
              <a:rPr lang="fr" sz="1800">
                <a:solidFill>
                  <a:schemeClr val="dk2"/>
                </a:solidFill>
              </a:rPr>
              <a:t> avec du </a:t>
            </a:r>
            <a:r>
              <a:rPr lang="fr" sz="1800">
                <a:solidFill>
                  <a:schemeClr val="dk2"/>
                </a:solidFill>
              </a:rPr>
              <a:t>matériel</a:t>
            </a:r>
            <a:r>
              <a:rPr lang="fr" sz="1800">
                <a:solidFill>
                  <a:schemeClr val="dk2"/>
                </a:solidFill>
              </a:rPr>
              <a:t> bien </a:t>
            </a:r>
            <a:r>
              <a:rPr lang="fr" sz="1800">
                <a:solidFill>
                  <a:schemeClr val="dk2"/>
                </a:solidFill>
              </a:rPr>
              <a:t>moins</a:t>
            </a:r>
            <a:r>
              <a:rPr lang="fr" sz="1800">
                <a:solidFill>
                  <a:schemeClr val="dk2"/>
                </a:solidFill>
              </a:rPr>
              <a:t> cher.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Même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des vulnérabilités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très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accessibles</a:t>
            </a:r>
            <a:r>
              <a:rPr lang="fr" sz="1800">
                <a:solidFill>
                  <a:schemeClr val="dk2"/>
                </a:solidFill>
              </a:rPr>
              <a:t> comme </a:t>
            </a:r>
            <a:r>
              <a:rPr lang="fr" sz="1800">
                <a:solidFill>
                  <a:schemeClr val="dk2"/>
                </a:solidFill>
              </a:rPr>
              <a:t>celle-là</a:t>
            </a:r>
            <a:r>
              <a:rPr lang="fr" sz="1800">
                <a:solidFill>
                  <a:schemeClr val="dk2"/>
                </a:solidFill>
              </a:rPr>
              <a:t> sont encore </a:t>
            </a:r>
            <a:r>
              <a:rPr lang="fr" sz="1800">
                <a:solidFill>
                  <a:schemeClr val="dk2"/>
                </a:solidFill>
              </a:rPr>
              <a:t>non-documenter</a:t>
            </a:r>
            <a:r>
              <a:rPr lang="fr" sz="1800">
                <a:solidFill>
                  <a:schemeClr val="dk2"/>
                </a:solidFill>
              </a:rPr>
              <a:t>.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202" name="Google Shape;202;p2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203" name="Google Shape;203;p23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Question ?</a:t>
            </a:r>
            <a:r>
              <a:rPr lang="fr" sz="2400">
                <a:solidFill>
                  <a:schemeClr val="dk2"/>
                </a:solidFill>
              </a:rPr>
              <a:t> 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64" name="Google Shape;64;p1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65" name="Google Shape;65;p14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72550" y="1127795"/>
            <a:ext cx="7332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/>
              <a:t>BIERO-EL-CORRIDOR </a:t>
            </a:r>
            <a:br>
              <a:rPr lang="fr" sz="4400">
                <a:solidFill>
                  <a:srgbClr val="000000"/>
                </a:solidFill>
              </a:rPr>
            </a:br>
            <a:r>
              <a:rPr lang="fr" sz="4400">
                <a:solidFill>
                  <a:srgbClr val="000000"/>
                </a:solidFill>
              </a:rPr>
              <a:t>OT/ICS enthousiast </a:t>
            </a:r>
            <a:endParaRPr sz="6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1648" y="587350"/>
            <a:ext cx="2743200" cy="246403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74" name="Google Shape;74;p1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75" name="Google Shape;75;p15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5875" y="1142950"/>
            <a:ext cx="4736265" cy="36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Surface d’attaque.</a:t>
            </a:r>
            <a:r>
              <a:rPr lang="fr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5350" y="1140700"/>
            <a:ext cx="49329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PLC.</a:t>
            </a:r>
            <a:r>
              <a:rPr b="1" lang="fr" sz="1800" u="sng">
                <a:solidFill>
                  <a:schemeClr val="dk2"/>
                </a:solidFill>
              </a:rPr>
              <a:t> 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Siemens LOGO!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Firmware versions 1.83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Surface d’attaque. 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Hardware.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Software (LOGO Soft control).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85" name="Google Shape;85;p1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86" name="Google Shape;86;p16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Pourquoi  et comment ? 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75350" y="1140700"/>
            <a:ext cx="49329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Pourquoi ? 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Extractions du contenu la mémoire flash.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firmware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mémoire flash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Documentations des composants. 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Recherche de vulnérabilité.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Extractions d</a:t>
            </a:r>
            <a:r>
              <a:rPr lang="fr" sz="1800">
                <a:solidFill>
                  <a:schemeClr val="dk2"/>
                </a:solidFill>
              </a:rPr>
              <a:t>u</a:t>
            </a:r>
            <a:r>
              <a:rPr lang="fr" sz="1800">
                <a:solidFill>
                  <a:schemeClr val="dk2"/>
                </a:solidFill>
              </a:rPr>
              <a:t> </a:t>
            </a:r>
            <a:r>
              <a:rPr lang="fr" sz="1800">
                <a:solidFill>
                  <a:schemeClr val="dk2"/>
                </a:solidFill>
              </a:rPr>
              <a:t>serveur web </a:t>
            </a:r>
            <a:r>
              <a:rPr lang="fr" sz="1800">
                <a:solidFill>
                  <a:schemeClr val="dk2"/>
                </a:solidFill>
              </a:rPr>
              <a:t>pour honeypot.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Comment ? </a:t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XGecu T48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Datasheet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175" y="398713"/>
            <a:ext cx="3283325" cy="43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96" name="Google Shape;96;p1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97" name="Google Shape;97;p17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92" y="0"/>
            <a:ext cx="75620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05" name="Google Shape;105;p1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06" name="Google Shape;106;p18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496777" y="-2887268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14660" l="-4144" r="795" t="-14659"/>
          <a:stretch/>
        </p:blipFill>
        <p:spPr>
          <a:xfrm>
            <a:off x="710825" y="3596850"/>
            <a:ext cx="7939999" cy="139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5">
            <a:alphaModFix/>
          </a:blip>
          <a:srcRect b="0" l="2237" r="3742" t="0"/>
          <a:stretch/>
        </p:blipFill>
        <p:spPr>
          <a:xfrm>
            <a:off x="4718852" y="1048575"/>
            <a:ext cx="4119648" cy="269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36800" y="1269400"/>
            <a:ext cx="4312075" cy="247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Composant et datasheet</a:t>
            </a:r>
            <a:r>
              <a:rPr lang="fr" sz="2400">
                <a:solidFill>
                  <a:schemeClr val="dk2"/>
                </a:solidFill>
              </a:rPr>
              <a:t>. 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648875" y="1048575"/>
            <a:ext cx="63900" cy="2751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5400000">
            <a:off x="4660475" y="-387950"/>
            <a:ext cx="60000" cy="831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2903700" y="1653450"/>
            <a:ext cx="1648800" cy="1803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4718850" y="2500425"/>
            <a:ext cx="2743200" cy="1398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36800" y="1653450"/>
            <a:ext cx="1648800" cy="16854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3697625" y="4291375"/>
            <a:ext cx="4953300" cy="8400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24" name="Google Shape;124;p1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25" name="Google Shape;125;p19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496777" y="-2887268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575350" y="507225"/>
            <a:ext cx="78081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Analyse mémoire (W25Q16JV bin + binwalk )</a:t>
            </a:r>
            <a:r>
              <a:rPr lang="fr" sz="2400">
                <a:solidFill>
                  <a:schemeClr val="dk2"/>
                </a:solidFill>
              </a:rPr>
              <a:t>. 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776" y="2891725"/>
            <a:ext cx="3977526" cy="20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50" y="1031802"/>
            <a:ext cx="7622700" cy="17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775" y="3323875"/>
            <a:ext cx="4042076" cy="148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2763" y="2980975"/>
            <a:ext cx="35909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 rot="5400000">
            <a:off x="4431875" y="-1302350"/>
            <a:ext cx="60000" cy="831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4420275" y="2877375"/>
            <a:ext cx="63900" cy="211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-84825" y="952300"/>
            <a:ext cx="913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JAVA?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d of dot that make a skull in profile on bright white backfround " id="141" name="Google Shape;141;p2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42" name="Google Shape;142;p20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725"/>
            <a:ext cx="8828501" cy="46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2704200" y="1855800"/>
            <a:ext cx="897000" cy="1564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64325" y="677325"/>
            <a:ext cx="2161500" cy="4824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016550" y="1347975"/>
            <a:ext cx="3217500" cy="9354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6" name="Google Shape;156;p21"/>
          <p:cNvSpPr/>
          <p:nvPr/>
        </p:nvSpPr>
        <p:spPr>
          <a:xfrm rot="-759497">
            <a:off x="6739230" y="2860517"/>
            <a:ext cx="1555200" cy="7066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7" name="Google Shape;157;p21"/>
          <p:cNvSpPr/>
          <p:nvPr/>
        </p:nvSpPr>
        <p:spPr>
          <a:xfrm flipH="1" rot="759497">
            <a:off x="5264684" y="2860517"/>
            <a:ext cx="1555200" cy="7066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5731970" y="2929380"/>
            <a:ext cx="1965666" cy="1511072"/>
            <a:chOff x="5796625" y="2541798"/>
            <a:chExt cx="1712700" cy="1230715"/>
          </a:xfrm>
        </p:grpSpPr>
        <p:sp>
          <p:nvSpPr>
            <p:cNvPr id="159" name="Google Shape;159;p21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60" name="Google Shape;160;p21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10/08/24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62" name="Google Shape;162;p21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Publications</a:t>
              </a:r>
              <a:r>
                <a:rPr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du communiqué SSA-921449: et attributions de la CVE 2024-39922 (CVSS4.0: 5.1/1O )</a:t>
              </a:r>
              <a:endParaRPr sz="1000">
                <a:solidFill>
                  <a:srgbClr val="5E5E5E"/>
                </a:solidFill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164" name="Google Shape;164;p21"/>
          <p:cNvSpPr/>
          <p:nvPr/>
        </p:nvSpPr>
        <p:spPr>
          <a:xfrm rot="-759497">
            <a:off x="3794399" y="2860517"/>
            <a:ext cx="1555200" cy="7066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4293819" y="1331800"/>
            <a:ext cx="1965666" cy="1530764"/>
            <a:chOff x="4409300" y="1219942"/>
            <a:chExt cx="1712700" cy="1246754"/>
          </a:xfrm>
        </p:grpSpPr>
        <p:sp>
          <p:nvSpPr>
            <p:cNvPr id="166" name="Google Shape;166;p2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28/07/24</a:t>
              </a:r>
              <a:endParaRPr b="1"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69" name="Google Shape;169;p2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70" name="Google Shape;170;p21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Confirmations par le CERT de SIEMENS de l’authenticité de la vulnérabilité.</a:t>
              </a:r>
              <a:endParaRPr sz="1000">
                <a:solidFill>
                  <a:srgbClr val="5E5E5E"/>
                </a:solidFill>
              </a:endParaRPr>
            </a:p>
          </p:txBody>
        </p:sp>
      </p:grpSp>
      <p:sp>
        <p:nvSpPr>
          <p:cNvPr id="171" name="Google Shape;171;p21"/>
          <p:cNvSpPr/>
          <p:nvPr/>
        </p:nvSpPr>
        <p:spPr>
          <a:xfrm flipH="1" rot="759497">
            <a:off x="2311886" y="2860517"/>
            <a:ext cx="1555200" cy="7066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2851836" y="2929380"/>
            <a:ext cx="1965666" cy="1511072"/>
            <a:chOff x="3021975" y="2541798"/>
            <a:chExt cx="1712700" cy="1230715"/>
          </a:xfrm>
        </p:grpSpPr>
        <p:sp>
          <p:nvSpPr>
            <p:cNvPr id="173" name="Google Shape;173;p21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26/06/24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Envoi du rapport de Vulnérabilité au CERT de siemens. 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178" name="Google Shape;178;p21"/>
          <p:cNvSpPr/>
          <p:nvPr/>
        </p:nvSpPr>
        <p:spPr>
          <a:xfrm rot="-759497">
            <a:off x="849577" y="2860517"/>
            <a:ext cx="1555200" cy="7066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79" name="Google Shape;179;p21"/>
          <p:cNvGrpSpPr/>
          <p:nvPr/>
        </p:nvGrpSpPr>
        <p:grpSpPr>
          <a:xfrm>
            <a:off x="1374963" y="1331800"/>
            <a:ext cx="1965666" cy="1530764"/>
            <a:chOff x="1637475" y="1219942"/>
            <a:chExt cx="1712700" cy="1246754"/>
          </a:xfrm>
        </p:grpSpPr>
        <p:sp>
          <p:nvSpPr>
            <p:cNvPr id="180" name="Google Shape;180;p21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fr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23/06/24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Découverte initiale de la vulnérabilité. 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185" name="Google Shape;185;p21"/>
          <p:cNvSpPr txBox="1"/>
          <p:nvPr/>
        </p:nvSpPr>
        <p:spPr>
          <a:xfrm>
            <a:off x="575350" y="507225"/>
            <a:ext cx="58665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dk2"/>
                </a:solidFill>
              </a:rPr>
              <a:t>Timeline.  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descr="coud of dot that make a skull in profile on bright white backfround " id="186" name="Google Shape;186;p2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2116609">
            <a:off x="7341508" y="1216907"/>
            <a:ext cx="57926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ud of dot that make a skull in profile on bright white backfround " id="187" name="Google Shape;187;p21"/>
          <p:cNvPicPr preferRelativeResize="0"/>
          <p:nvPr/>
        </p:nvPicPr>
        <p:blipFill rotWithShape="1">
          <a:blip r:embed="rId3">
            <a:alphaModFix amt="5000"/>
          </a:blip>
          <a:srcRect b="0" l="15533" r="0" t="0"/>
          <a:stretch/>
        </p:blipFill>
        <p:spPr>
          <a:xfrm rot="-8816050">
            <a:off x="-3537127" y="-3208193"/>
            <a:ext cx="57926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